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59" r:id="rId4"/>
    <p:sldId id="286" r:id="rId5"/>
    <p:sldId id="260" r:id="rId6"/>
    <p:sldId id="261" r:id="rId7"/>
    <p:sldId id="284" r:id="rId8"/>
    <p:sldId id="262" r:id="rId9"/>
    <p:sldId id="263" r:id="rId10"/>
    <p:sldId id="264" r:id="rId11"/>
    <p:sldId id="271" r:id="rId12"/>
    <p:sldId id="283" r:id="rId13"/>
    <p:sldId id="269" r:id="rId14"/>
    <p:sldId id="268" r:id="rId15"/>
    <p:sldId id="265" r:id="rId16"/>
    <p:sldId id="285" r:id="rId17"/>
    <p:sldId id="266" r:id="rId18"/>
    <p:sldId id="272" r:id="rId19"/>
    <p:sldId id="270" r:id="rId20"/>
    <p:sldId id="281" r:id="rId21"/>
    <p:sldId id="277" r:id="rId22"/>
    <p:sldId id="282" r:id="rId23"/>
    <p:sldId id="278" r:id="rId24"/>
    <p:sldId id="287" r:id="rId25"/>
    <p:sldId id="279" r:id="rId26"/>
    <p:sldId id="280" r:id="rId27"/>
    <p:sldId id="276" r:id="rId28"/>
    <p:sldId id="267" r:id="rId29"/>
    <p:sldId id="275" r:id="rId30"/>
    <p:sldId id="288" r:id="rId31"/>
    <p:sldId id="274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1508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enovo\Documents\BYDK%20sadhak%20coun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40"/>
    </mc:Choice>
    <mc:Fallback>
      <c:style val="4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TREND OF SHIBIRWISE SADHAKS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1265507436570428"/>
          <c:y val="0.19480351414406533"/>
          <c:w val="0.56472983045794045"/>
          <c:h val="0.5509795129775451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TREND OF SHIBIRWISE SADHAKS</c:v>
                </c:pt>
              </c:strCache>
            </c:strRef>
          </c:tx>
          <c:marker>
            <c:symbol val="none"/>
          </c:marker>
          <c:xVal>
            <c:numRef>
              <c:f>Sheet1!$C$4:$V$4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Sheet1!$C$5:$V$5</c:f>
              <c:numCache>
                <c:formatCode>General</c:formatCode>
                <c:ptCount val="20"/>
                <c:pt idx="0">
                  <c:v>70</c:v>
                </c:pt>
                <c:pt idx="1">
                  <c:v>120</c:v>
                </c:pt>
                <c:pt idx="2">
                  <c:v>200</c:v>
                </c:pt>
                <c:pt idx="3">
                  <c:v>450</c:v>
                </c:pt>
                <c:pt idx="4">
                  <c:v>600</c:v>
                </c:pt>
                <c:pt idx="5">
                  <c:v>600</c:v>
                </c:pt>
                <c:pt idx="6">
                  <c:v>500</c:v>
                </c:pt>
                <c:pt idx="7">
                  <c:v>450</c:v>
                </c:pt>
                <c:pt idx="8">
                  <c:v>700</c:v>
                </c:pt>
                <c:pt idx="9">
                  <c:v>550</c:v>
                </c:pt>
                <c:pt idx="10">
                  <c:v>950</c:v>
                </c:pt>
                <c:pt idx="11">
                  <c:v>1000</c:v>
                </c:pt>
                <c:pt idx="12">
                  <c:v>600</c:v>
                </c:pt>
                <c:pt idx="13">
                  <c:v>700</c:v>
                </c:pt>
                <c:pt idx="14">
                  <c:v>350</c:v>
                </c:pt>
                <c:pt idx="15">
                  <c:v>600</c:v>
                </c:pt>
                <c:pt idx="16">
                  <c:v>850</c:v>
                </c:pt>
                <c:pt idx="17">
                  <c:v>750</c:v>
                </c:pt>
                <c:pt idx="18">
                  <c:v>400</c:v>
                </c:pt>
                <c:pt idx="19">
                  <c:v>950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FC-45FD-8627-580BFFFB4D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235136"/>
        <c:axId val="188265216"/>
      </c:scatterChart>
      <c:valAx>
        <c:axId val="1882351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100" b="1">
                    <a:latin typeface="Times New Roman" pitchFamily="18" charset="0"/>
                    <a:cs typeface="Times New Roman" pitchFamily="18" charset="0"/>
                  </a:rPr>
                  <a:t>No. of Shibirs</a:t>
                </a:r>
                <a:r>
                  <a:rPr lang="en-US" sz="1100" b="1" baseline="0">
                    <a:latin typeface="Times New Roman" pitchFamily="18" charset="0"/>
                    <a:cs typeface="Times New Roman" pitchFamily="18" charset="0"/>
                  </a:rPr>
                  <a:t> from Oct 2017- Sept 2019</a:t>
                </a:r>
                <a:endParaRPr lang="en-US" sz="1100" b="1">
                  <a:latin typeface="Times New Roman" pitchFamily="18" charset="0"/>
                  <a:cs typeface="Times New Roman" pitchFamily="18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88265216"/>
        <c:crosses val="autoZero"/>
        <c:crossBetween val="midCat"/>
      </c:valAx>
      <c:valAx>
        <c:axId val="1882652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823513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3847741970398064"/>
          <c:y val="0.50187290747418523"/>
          <c:w val="0.35808613417486307"/>
          <c:h val="0.13965660542432196"/>
        </c:manualLayout>
      </c:layout>
      <c:overlay val="0"/>
      <c:txPr>
        <a:bodyPr/>
        <a:lstStyle/>
        <a:p>
          <a:pPr>
            <a:defRPr>
              <a:solidFill>
                <a:schemeClr val="tx1"/>
              </a:solidFill>
              <a:latin typeface="Times New Roman" pitchFamily="18" charset="0"/>
              <a:cs typeface="Times New Roman" pitchFamily="18" charset="0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6D878D-76FB-60D7-7561-03FDBDCC8A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D0C914-86D0-04DE-FA7D-35F0A606F0D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B6941B0A-CFC3-4D24-9D71-0C3DCCAE648E}" type="datetimeFigureOut">
              <a:rPr lang="en-US"/>
              <a:pPr>
                <a:defRPr/>
              </a:pPr>
              <a:t>10/5/2024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1F86496-B084-6ADE-8F6D-9B7471B217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C7F6D1-0D1B-62CF-37B3-90CFC8CEF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8CB8E-BBBF-344D-A7AC-F691FFEEAE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883EC-026E-9B97-3243-1ACC858EC5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2B89D48-762F-46DF-87D1-58234C9738B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E6572A5D-80F2-0B21-E191-6C447CD656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55199125-FBF8-DF0C-1934-8A72E4E691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EAB4FDFD-DF00-EBA0-D8D3-1F3FD22895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928DAA8-EB61-4170-8AED-866AC2A80A39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1E83EB70-DDCB-E905-81C6-9170CB2DB9D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6AF7F3B4-05E9-0993-144A-7061563BD2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422C6BEA-AB5E-C7E8-9424-605C518AEB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026E97C-303A-47EF-8A1E-EC25E773F584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93301-FC25-E0F7-1A6E-621FEC058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B98B5-72D8-4C8A-A01E-283B365CC49E}" type="datetimeFigureOut">
              <a:rPr lang="en-US"/>
              <a:pPr>
                <a:defRPr/>
              </a:pPr>
              <a:t>10/5/2024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0463F-2205-F23E-3D58-2BA04995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AFCE6-5AD9-F914-97DE-D4D4B3DF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C57E4-6ED5-4512-A20E-8C2F18AF10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941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04291-FCEB-CE31-8AB1-02946BB4F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E0450-36D1-4602-B3A5-3FF6153D136C}" type="datetimeFigureOut">
              <a:rPr lang="en-US"/>
              <a:pPr>
                <a:defRPr/>
              </a:pPr>
              <a:t>10/5/2024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D0B9E-20C6-7E9F-101F-2A8031694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2E48D-165B-F400-79A9-EAA27EDD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6133E8-7CF6-46A6-AE1E-6FAF253867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9679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544D5-A7FC-24A6-FDED-52C7CCC96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6FEF24-93DF-4D73-A193-A9F1483520DC}" type="datetimeFigureOut">
              <a:rPr lang="en-US"/>
              <a:pPr>
                <a:defRPr/>
              </a:pPr>
              <a:t>10/5/2024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07780-982B-07AB-0047-FDA0BD2AF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07C7C-54B3-ACED-DAFC-C5C5A92B3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FD812-70D3-4F6A-AA7A-CE3EC8BB4E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125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0D602-86AE-D21F-EC2E-F53915DFA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2F1595-DC36-4968-9735-232AE2598AD4}" type="datetimeFigureOut">
              <a:rPr lang="en-US"/>
              <a:pPr>
                <a:defRPr/>
              </a:pPr>
              <a:t>10/5/2024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CDF11-A04C-07EC-CEE1-09074FE3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A3939-D258-13FC-3CAF-FF8703332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A93476-C000-4628-96E3-78C805C078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48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7239F-B644-9129-851E-9A62EA248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DFA16-C3E0-4B6B-8B27-7EC945626859}" type="datetimeFigureOut">
              <a:rPr lang="en-US"/>
              <a:pPr>
                <a:defRPr/>
              </a:pPr>
              <a:t>10/5/2024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B893A-EC8A-D67A-AB23-D96AC91F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CFEA9-51E8-055C-4EDA-B1AE209A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135131-FC39-4FDF-8150-BDE7CBFB5B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2186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F7EECF3-7644-EFA3-45E8-DD9790AE6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22042F-E388-40D1-B738-5E872DA4BC65}" type="datetimeFigureOut">
              <a:rPr lang="en-US"/>
              <a:pPr>
                <a:defRPr/>
              </a:pPr>
              <a:t>10/5/2024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AAC8B2D-CE9D-FB4B-BB31-652D2E7F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2CA2FF5-A749-4E21-8101-5D2C88D6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2C47AC-C512-4E40-AF13-C45FECD23E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345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8EF294A-B468-5C84-7939-7189458C0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31262F-12D7-4DD2-A57A-B8AF2A4AC6AF}" type="datetimeFigureOut">
              <a:rPr lang="en-US"/>
              <a:pPr>
                <a:defRPr/>
              </a:pPr>
              <a:t>10/5/2024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3B78ACB-5F22-F8B5-E64F-56038E76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328478-2922-FA34-388E-2728CAC3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44CE38-A292-484B-A1E1-E9B473B0B8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546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302FDDE-FF25-0925-949E-45455B65F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5019B-4790-44BB-8781-A88D626CDCEF}" type="datetimeFigureOut">
              <a:rPr lang="en-US"/>
              <a:pPr>
                <a:defRPr/>
              </a:pPr>
              <a:t>10/5/2024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BA57ADD-7867-8629-DAC1-1BB3706DE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0CE60F6-023A-9260-C0A1-B80B3735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337241-4F8E-4F4B-B039-5DA0CCE220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1156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10B5A30-1227-03B3-D0F2-F2039E113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0A6C80-3399-44B2-B20C-51D583863227}" type="datetimeFigureOut">
              <a:rPr lang="en-US"/>
              <a:pPr>
                <a:defRPr/>
              </a:pPr>
              <a:t>10/5/2024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A98F7CC-B2C4-CDD7-3D1C-6265F19B5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A5049A1-9EBF-7114-A01E-7D02CF69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1B37B5-55C5-46A5-8839-2CD4A173D1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9541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10A8933-BE4B-C646-CCE1-0BD25F781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D5349-7BB4-410B-99BE-7930DD7C7367}" type="datetimeFigureOut">
              <a:rPr lang="en-US"/>
              <a:pPr>
                <a:defRPr/>
              </a:pPr>
              <a:t>10/5/2024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205AF09-6F9D-43F7-4A83-8E986B4D8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7D70AFA-FD22-6311-8CD6-3E01F939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020D24-4F46-4C47-94F2-1C58E98413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660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3D30D7E-ABDE-CDB9-72D3-387F86D8C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9DFA13-FB26-4501-B971-07C365B1B626}" type="datetimeFigureOut">
              <a:rPr lang="en-US"/>
              <a:pPr>
                <a:defRPr/>
              </a:pPr>
              <a:t>10/5/2024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9085241-3C7C-8EF6-FC51-71E69E023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8A41B6E-B094-CDD9-1F9D-0E2FB8C2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0F36D6-258A-4EA7-A844-42D073193F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066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5CDE167-2B3E-AA60-90DC-F9BB8E7149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288B73B-9E42-4380-8874-302E67EA4B7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763D3-0232-3A71-EC80-9FEF7A315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C23CD5-C035-4812-997B-2676496F5ED5}" type="datetimeFigureOut">
              <a:rPr lang="en-US"/>
              <a:pPr>
                <a:defRPr/>
              </a:pPr>
              <a:t>10/5/2024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DFD91-20C9-47FC-89E1-6D1270BCB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A8F52-5CDE-561D-602A-AA28EB504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4AAFEE5A-BF59-4368-B89A-DCA11D7D32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audio" Target="file:///D:\BYDK\AUDIO-2019-09-25-10-03-43%20(1).mp3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photos.app.goo.gl/2HfY4kHMkcpSfgDF7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photos.app.goo.gl/WzbFHantpePuYP79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open?id=1kcBjvpwNxQ9TPtYkdfn_XmSC8UT74mPB" TargetMode="External"/><Relationship Id="rId5" Type="http://schemas.openxmlformats.org/officeDocument/2006/relationships/hyperlink" Target="https://photos.app.goo.gl/rmfQ3eEwAbo1TW3V9" TargetMode="External"/><Relationship Id="rId4" Type="http://schemas.openxmlformats.org/officeDocument/2006/relationships/hyperlink" Target="https://photos.app.goo.gl/EKsKKUyKF6K88ebK8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open?id=1gxO0k-wgBR5ju83U2ZzcMBj6pEHPTT8o" TargetMode="External"/><Relationship Id="rId3" Type="http://schemas.openxmlformats.org/officeDocument/2006/relationships/hyperlink" Target="https://drive.google.com/open?id=14IrV9EblpAyfr4Xu2TyFCgOt1mcAFQqn" TargetMode="External"/><Relationship Id="rId7" Type="http://schemas.openxmlformats.org/officeDocument/2006/relationships/hyperlink" Target="https://drive.google.com/open?id=1xMbgIJ0twHB12iWmR6_2S2v1bQ9xQIt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open?id=1h3vcL64tKhpCimHh-Hrm-1V-S5JKsYJu" TargetMode="External"/><Relationship Id="rId5" Type="http://schemas.openxmlformats.org/officeDocument/2006/relationships/hyperlink" Target="https://drive.google.com/open?id=1Xr3pMdPKQ3fJBkrXngYoipYtU7o1EzIQ" TargetMode="External"/><Relationship Id="rId4" Type="http://schemas.openxmlformats.org/officeDocument/2006/relationships/hyperlink" Target="https://drive.google.com/open?id=15bWM5ycvwlYE9j_1F4Gpbs2hCJElHYgy" TargetMode="External"/><Relationship Id="rId9" Type="http://schemas.openxmlformats.org/officeDocument/2006/relationships/hyperlink" Target="https://drive.google.com/open?id=1-FOZm4pMGQqDMLUJj0cMUZfJhw0PcfK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YmIyothxKo5R0SrOzSUaymIOkGxlHeEv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hyperlink" Target="https://youtu.be/NUq_Hm10VzY-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open?id=1V1aWa94R3YR7MSmnF9LN2l3WvHe1QZo6" TargetMode="External"/><Relationship Id="rId3" Type="http://schemas.openxmlformats.org/officeDocument/2006/relationships/hyperlink" Target="https://drive.google.com/file/d/11kMS_NXjoou6zeAhEXNMpBcpyAo0JkLh/view?usp=sharing" TargetMode="External"/><Relationship Id="rId7" Type="http://schemas.openxmlformats.org/officeDocument/2006/relationships/hyperlink" Target="https://drive.google.com/open?id=18t3Kg4AXCgDnjhV2E-OyPRLYmDBm6g4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open?id=1q1vyuvAcSaoLCAv0ulthGwnua0_G54LX" TargetMode="External"/><Relationship Id="rId5" Type="http://schemas.openxmlformats.org/officeDocument/2006/relationships/hyperlink" Target="https://drive.google.com/open?id=1qWoM0nJ3loxbZx4YLyRDlrvjTrsK9dja" TargetMode="External"/><Relationship Id="rId4" Type="http://schemas.openxmlformats.org/officeDocument/2006/relationships/hyperlink" Target="https://drive.google.com/open?id=1Cjvjqu8hu6oLPa7Kt4eSDSq5xvTmOn_Z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open?id=1mmJFNyI63wPQNpCUqUiMZZknibYqoZUM" TargetMode="External"/><Relationship Id="rId3" Type="http://schemas.openxmlformats.org/officeDocument/2006/relationships/hyperlink" Target="https://drive.google.com/open?id=1YkU3qfum7NSARjGBFX3yTzyTWnY80psp" TargetMode="External"/><Relationship Id="rId7" Type="http://schemas.openxmlformats.org/officeDocument/2006/relationships/hyperlink" Target="https://drive.google.com/open?id=13BLYdq9bwUlE3xabvNGE2HLxsleNvQ2y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open?id=1pi1eqY0GN_3M0Ssn2mrlJH9HEWZqt9kv" TargetMode="External"/><Relationship Id="rId5" Type="http://schemas.openxmlformats.org/officeDocument/2006/relationships/hyperlink" Target="https://drive.google.com/open?id=1G-6rZK2DtKqC3GiiX1JBtJeMCgPYZSTZ" TargetMode="External"/><Relationship Id="rId4" Type="http://schemas.openxmlformats.org/officeDocument/2006/relationships/hyperlink" Target="https://drive.google.com/open?id=1Dn_T3lTpZ7Sx040qfDJLNaWHLqiTKS3w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gFqYd3VHQgX_fe0RAkcJiiukCALEyOyf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open?id=1GmoeB8ymXZDBrlv3VR8R-yjvu4sNLYJ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 descr="BYDK final template.jpg">
            <a:extLst>
              <a:ext uri="{FF2B5EF4-FFF2-40B4-BE49-F238E27FC236}">
                <a16:creationId xmlns:a16="http://schemas.microsoft.com/office/drawing/2014/main" id="{644956BE-E92C-E3D0-AE1B-B4A7A109E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Box 2">
            <a:extLst>
              <a:ext uri="{FF2B5EF4-FFF2-40B4-BE49-F238E27FC236}">
                <a16:creationId xmlns:a16="http://schemas.microsoft.com/office/drawing/2014/main" id="{4201C39E-426B-672E-8DE5-D232DB3AD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2743200"/>
            <a:ext cx="5867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</a:p>
        </p:txBody>
      </p:sp>
      <p:pic>
        <p:nvPicPr>
          <p:cNvPr id="5" name="AUDIO-2019-09-25-10-03-43 (1).mp3">
            <a:hlinkClick r:id="" action="ppaction://media"/>
            <a:extLst>
              <a:ext uri="{FF2B5EF4-FFF2-40B4-BE49-F238E27FC236}">
                <a16:creationId xmlns:a16="http://schemas.microsoft.com/office/drawing/2014/main" id="{7D6980FA-9D9C-F988-2F1B-61C5AFE1FCC8}"/>
              </a:ext>
            </a:extLst>
          </p:cNvPr>
          <p:cNvPicPr>
            <a:picLocks noRot="1" noChangeAspect="1"/>
          </p:cNvPicPr>
          <p:nvPr>
            <a:audi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6553200"/>
            <a:ext cx="22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 descr="BYDK final template.jpg">
            <a:extLst>
              <a:ext uri="{FF2B5EF4-FFF2-40B4-BE49-F238E27FC236}">
                <a16:creationId xmlns:a16="http://schemas.microsoft.com/office/drawing/2014/main" id="{9E7BF3CE-025C-FAAA-E733-F13F1A10A6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2FF0054-94BB-4C0B-D6F4-8619C3537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071" y="4114800"/>
            <a:ext cx="5443929" cy="25306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21" name="Picture 6" descr="gurudev dance.jpg">
            <a:extLst>
              <a:ext uri="{FF2B5EF4-FFF2-40B4-BE49-F238E27FC236}">
                <a16:creationId xmlns:a16="http://schemas.microsoft.com/office/drawing/2014/main" id="{10E1515C-F424-A791-A77F-4D21C72435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8962" y="1219200"/>
            <a:ext cx="4230638" cy="236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269" name="TextBox 5">
            <a:extLst>
              <a:ext uri="{FF2B5EF4-FFF2-40B4-BE49-F238E27FC236}">
                <a16:creationId xmlns:a16="http://schemas.microsoft.com/office/drawing/2014/main" id="{AE6772B2-3D19-C080-B687-07B41CE9F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505200"/>
            <a:ext cx="2514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Dance with Gurudev</a:t>
            </a:r>
          </a:p>
        </p:txBody>
      </p:sp>
      <p:sp>
        <p:nvSpPr>
          <p:cNvPr id="11270" name="TextBox 6">
            <a:extLst>
              <a:ext uri="{FF2B5EF4-FFF2-40B4-BE49-F238E27FC236}">
                <a16:creationId xmlns:a16="http://schemas.microsoft.com/office/drawing/2014/main" id="{FFC50FD6-152E-4913-E0B3-07D1DB7E8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3505200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Spiritual Discourse by Gurudev &amp; Gurumauli</a:t>
            </a:r>
          </a:p>
        </p:txBody>
      </p:sp>
      <p:sp>
        <p:nvSpPr>
          <p:cNvPr id="11271" name="TextBox 7">
            <a:extLst>
              <a:ext uri="{FF2B5EF4-FFF2-40B4-BE49-F238E27FC236}">
                <a16:creationId xmlns:a16="http://schemas.microsoft.com/office/drawing/2014/main" id="{D1F04495-3893-3F88-5CC7-FEEC5D6A0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4699000"/>
            <a:ext cx="2743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Wahe Guru Sadhana- One of the main attractions of the shibir.</a:t>
            </a:r>
          </a:p>
        </p:txBody>
      </p:sp>
      <p:pic>
        <p:nvPicPr>
          <p:cNvPr id="9" name="Picture 8" descr="5ce0553a-5314-4d8b-84c8-54bd34c6bd01.jpg">
            <a:extLst>
              <a:ext uri="{FF2B5EF4-FFF2-40B4-BE49-F238E27FC236}">
                <a16:creationId xmlns:a16="http://schemas.microsoft.com/office/drawing/2014/main" id="{4736EC2C-D301-13F9-67FF-A95895C29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1238918"/>
            <a:ext cx="3905250" cy="2342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 advTm="15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BYDK final template.jpg">
            <a:extLst>
              <a:ext uri="{FF2B5EF4-FFF2-40B4-BE49-F238E27FC236}">
                <a16:creationId xmlns:a16="http://schemas.microsoft.com/office/drawing/2014/main" id="{D0DB3C30-43E5-506A-EE74-439635ABF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Box 3">
            <a:extLst>
              <a:ext uri="{FF2B5EF4-FFF2-40B4-BE49-F238E27FC236}">
                <a16:creationId xmlns:a16="http://schemas.microsoft.com/office/drawing/2014/main" id="{4A7EB200-0F22-001C-7E6F-F5663330B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762000"/>
            <a:ext cx="7924800" cy="557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BYDK also conducts different activities like stick </a:t>
            </a:r>
          </a:p>
          <a:p>
            <a:pPr eaLnBrk="1" hangingPunct="1"/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&amp; rope exercise, bottle exercise, clapping, zumba dance, etc. in the shibir and also in regular classes. Video links of the same are given below:</a:t>
            </a:r>
          </a:p>
          <a:p>
            <a:pPr eaLnBrk="1" hangingPunct="1"/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https://photos.app.goo.gl/EKsKKUyKF6K88ebK8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- Stick &amp; Rope</a:t>
            </a:r>
            <a:b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 https://photos.app.goo.gl/rmfQ3eEwAbo1TW3V9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 - Bottle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https://drive.google.com/open?id=1kcBjvpwNxQ9TPtYkdfn_XmSC8UT74mPB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– Radhe Radhe Dance (Cardio) </a:t>
            </a:r>
          </a:p>
          <a:p>
            <a:pPr eaLnBrk="1" hangingPunct="1"/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 https://photos.app.goo.gl/WzbFHantpePuYP796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 - Clapping</a:t>
            </a:r>
          </a:p>
          <a:p>
            <a:pPr eaLnBrk="1" hangingPunct="1"/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https://photos.app.goo.gl/2HfY4kHMkcpSfgDF7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- Yoga day</a:t>
            </a:r>
          </a:p>
          <a:p>
            <a:pPr eaLnBrk="1" hangingPunct="1"/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BYDK final template.jpg">
            <a:extLst>
              <a:ext uri="{FF2B5EF4-FFF2-40B4-BE49-F238E27FC236}">
                <a16:creationId xmlns:a16="http://schemas.microsoft.com/office/drawing/2014/main" id="{33D97B90-E9ED-883F-F7EC-F3E28E66F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Box 2">
            <a:extLst>
              <a:ext uri="{FF2B5EF4-FFF2-40B4-BE49-F238E27FC236}">
                <a16:creationId xmlns:a16="http://schemas.microsoft.com/office/drawing/2014/main" id="{5A116938-A91D-F28F-FC7E-0991279E9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85800"/>
            <a:ext cx="8839200" cy="1129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Wahe Guru Sadhana</a:t>
            </a:r>
            <a:r>
              <a:rPr lang="en-US" altLang="en-US" sz="28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during Shibir:</a:t>
            </a:r>
          </a:p>
          <a:p>
            <a:pPr eaLnBrk="1" hangingPunct="1"/>
            <a:endParaRPr lang="en-US" altLang="en-US" sz="24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https://drive.google.com/open?id=14IrV9EblpAyfr4Xu2TyFCgOt1mcAFQqn</a:t>
            </a: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https://drive.google.com/open?id=15bWM5ycvwlYE9j_1F4Gpbs2hCJElHYgy</a:t>
            </a: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https://drive.google.com/open?id=1Xr3pMdPKQ3fJBkrXngYoipYtU7o1EzIQ</a:t>
            </a: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Shaktikriya Sadhana:</a:t>
            </a:r>
            <a:endParaRPr lang="en-US" altLang="en-US" sz="20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https://drive.google.com/open?id=1h3vcL64tKhpCimHh-Hrm-1V-S5JKsYJu</a:t>
            </a: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https://drive.google.com/open?id=1xMbgIJ0twHB12iWmR6_2S2v1bQ9xQItE</a:t>
            </a: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https://drive.google.com/open?id=1gxO0k-wgBR5ju83U2ZzcMBj6pEHPTT8o</a:t>
            </a: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https://drive.google.com/open?id=1-FOZm4pMGQqDMLUJj0cMUZfJhw0PcfKp</a:t>
            </a: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4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4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24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24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24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24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24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24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24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24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24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24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24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 descr="BYDK final template.jpg">
            <a:extLst>
              <a:ext uri="{FF2B5EF4-FFF2-40B4-BE49-F238E27FC236}">
                <a16:creationId xmlns:a16="http://schemas.microsoft.com/office/drawing/2014/main" id="{96378E9B-E252-5561-8A2B-266F2DAFA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>
            <a:extLst>
              <a:ext uri="{FF2B5EF4-FFF2-40B4-BE49-F238E27FC236}">
                <a16:creationId xmlns:a16="http://schemas.microsoft.com/office/drawing/2014/main" id="{83DD781F-34E2-4961-FC00-E4C6504CB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058863"/>
            <a:ext cx="7848600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UNIQUENESS OF BYDK SHIBIR </a:t>
            </a:r>
          </a:p>
          <a:p>
            <a:pPr eaLnBrk="1" hangingPunct="1"/>
            <a:endParaRPr lang="en-US" altLang="en-US" sz="2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Discipline at all stages right from entry to exit.</a:t>
            </a:r>
            <a:endParaRPr lang="en-US" altLang="en-US" sz="240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Welcome to all Participants by ‘Gandh’ &amp; ‘Attar’ Seva.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Involvement of participants.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Free of cost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(Zero Fees).</a:t>
            </a:r>
            <a:endParaRPr lang="en-US" altLang="en-US" sz="2400"/>
          </a:p>
        </p:txBody>
      </p:sp>
      <p:pic>
        <p:nvPicPr>
          <p:cNvPr id="14340" name="Picture 4" descr="attar seva.jpg">
            <a:extLst>
              <a:ext uri="{FF2B5EF4-FFF2-40B4-BE49-F238E27FC236}">
                <a16:creationId xmlns:a16="http://schemas.microsoft.com/office/drawing/2014/main" id="{4A06308B-3D38-C592-3BA6-C3B0B0960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43400"/>
            <a:ext cx="2590800" cy="215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 descr="HDQK5197.JPG">
            <a:extLst>
              <a:ext uri="{FF2B5EF4-FFF2-40B4-BE49-F238E27FC236}">
                <a16:creationId xmlns:a16="http://schemas.microsoft.com/office/drawing/2014/main" id="{AC563278-F69B-C3DF-F5E9-32CCD010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81400"/>
            <a:ext cx="29686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 descr="c0382c0b-a803-4584-be02-a18f593a9af0.JPG">
            <a:extLst>
              <a:ext uri="{FF2B5EF4-FFF2-40B4-BE49-F238E27FC236}">
                <a16:creationId xmlns:a16="http://schemas.microsoft.com/office/drawing/2014/main" id="{CA8A8690-934B-C2E9-9111-A9127F4E8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81400"/>
            <a:ext cx="2895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 descr="BYDK final template.jpg">
            <a:extLst>
              <a:ext uri="{FF2B5EF4-FFF2-40B4-BE49-F238E27FC236}">
                <a16:creationId xmlns:a16="http://schemas.microsoft.com/office/drawing/2014/main" id="{8617CBE6-5F45-0561-6E5A-2388DF23B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>
            <a:extLst>
              <a:ext uri="{FF2B5EF4-FFF2-40B4-BE49-F238E27FC236}">
                <a16:creationId xmlns:a16="http://schemas.microsoft.com/office/drawing/2014/main" id="{A311880F-1BA8-0278-FFAC-1B1BEA864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304925"/>
            <a:ext cx="7848600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	BYDK Shibir has achieved a huge fame &amp; popularity in the masses, as the shibir leads to outstanding results: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Relief from Stress/tensions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which is the root cause for all ailments.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Living life happily in the present.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Control over anger and anxiety.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Getting rid of laziness/ lethargy.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Improvement in spoilt relations within the family.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New enhanced Lifestyle.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Improvement in Mental &amp; Physical Health.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 descr="BYDK final template.jpg">
            <a:extLst>
              <a:ext uri="{FF2B5EF4-FFF2-40B4-BE49-F238E27FC236}">
                <a16:creationId xmlns:a16="http://schemas.microsoft.com/office/drawing/2014/main" id="{A29EDBED-D87C-C6DD-6476-9374D932C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34D2F2-D4A2-F0B2-6669-4C7820136A1B}"/>
              </a:ext>
            </a:extLst>
          </p:cNvPr>
          <p:cNvSpPr txBox="1"/>
          <p:nvPr/>
        </p:nvSpPr>
        <p:spPr>
          <a:xfrm>
            <a:off x="457200" y="762000"/>
            <a:ext cx="7924800" cy="1200150"/>
          </a:xfrm>
          <a:prstGeom prst="rect">
            <a:avLst/>
          </a:prstGeom>
          <a:noFill/>
        </p:spPr>
        <p:txBody>
          <a:bodyPr lIns="0">
            <a:spAutoFit/>
          </a:bodyPr>
          <a:lstStyle/>
          <a:p>
            <a:pPr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	Apart from the regular shibirs BYDK also </a:t>
            </a:r>
          </a:p>
          <a:p>
            <a:pPr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conducts following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shibirs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457200" indent="-457200">
              <a:buFont typeface="+mj-lt"/>
              <a:buAutoNum type="arabicParenR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3 Day Residential Course</a:t>
            </a:r>
          </a:p>
        </p:txBody>
      </p:sp>
      <p:pic>
        <p:nvPicPr>
          <p:cNvPr id="5" name="Picture 4" descr="92f94c38-3f14-4921-a0bb-640fbf49204a.JPG">
            <a:extLst>
              <a:ext uri="{FF2B5EF4-FFF2-40B4-BE49-F238E27FC236}">
                <a16:creationId xmlns:a16="http://schemas.microsoft.com/office/drawing/2014/main" id="{A21C30E7-9DAD-CEDA-D657-F29A9C0EA80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1974273"/>
            <a:ext cx="3429000" cy="23691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7909713e-8d18-4e58-83c1-b88a5649b607.JPG">
            <a:extLst>
              <a:ext uri="{FF2B5EF4-FFF2-40B4-BE49-F238E27FC236}">
                <a16:creationId xmlns:a16="http://schemas.microsoft.com/office/drawing/2014/main" id="{CFE3D1F1-0CC6-15DC-8E3E-458AB6EFC3D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81764" y="1771650"/>
            <a:ext cx="4733636" cy="2343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27ff1d11-9796-46d5-86d4-608a4dfc1436.JPG">
            <a:extLst>
              <a:ext uri="{FF2B5EF4-FFF2-40B4-BE49-F238E27FC236}">
                <a16:creationId xmlns:a16="http://schemas.microsoft.com/office/drawing/2014/main" id="{2425A8DB-6B4C-31D6-267B-A3050D8553D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400" y="4419600"/>
            <a:ext cx="4191000" cy="22912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92d95354-a94b-430c-a81a-4f9a07b20a53.JPG">
            <a:extLst>
              <a:ext uri="{FF2B5EF4-FFF2-40B4-BE49-F238E27FC236}">
                <a16:creationId xmlns:a16="http://schemas.microsoft.com/office/drawing/2014/main" id="{35CC7D5D-36DF-E1BC-8ED7-D981CCF9A4E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76799" y="4240695"/>
            <a:ext cx="3657601" cy="24649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BYDK final template.jpg">
            <a:extLst>
              <a:ext uri="{FF2B5EF4-FFF2-40B4-BE49-F238E27FC236}">
                <a16:creationId xmlns:a16="http://schemas.microsoft.com/office/drawing/2014/main" id="{7502934C-29C1-1D49-60C2-439C84B7A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46D9AE-DF64-73DE-38FB-1169139442CE}"/>
              </a:ext>
            </a:extLst>
          </p:cNvPr>
          <p:cNvSpPr txBox="1"/>
          <p:nvPr/>
        </p:nvSpPr>
        <p:spPr>
          <a:xfrm>
            <a:off x="304800" y="990600"/>
            <a:ext cx="7620000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buFontTx/>
              <a:buAutoNum type="arabicParenR" startAt="2"/>
              <a:defRPr/>
            </a:pP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Divyabodhana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Sadhana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  <a:hlinkClick r:id="rId3"/>
              </a:rPr>
              <a:t>https://drive.google.com/open?id=1YmIyothxKo5R0SrOzSUaymIOkGxlHeEv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defRPr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Tx/>
              <a:buAutoNum type="arabicParenR" startAt="3"/>
              <a:defRPr/>
            </a:pP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Saswad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Meditation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  <a:hlinkClick r:id="rId4"/>
              </a:rPr>
              <a:t>https://youtu.be/NUq_Hm10VzY-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defRPr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FBHT0941.JPG">
            <a:extLst>
              <a:ext uri="{FF2B5EF4-FFF2-40B4-BE49-F238E27FC236}">
                <a16:creationId xmlns:a16="http://schemas.microsoft.com/office/drawing/2014/main" id="{C1FFEF5C-AFBC-5F88-0B65-32DCBE582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505200"/>
            <a:ext cx="6781800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 descr="BYDK final template.jpg">
            <a:extLst>
              <a:ext uri="{FF2B5EF4-FFF2-40B4-BE49-F238E27FC236}">
                <a16:creationId xmlns:a16="http://schemas.microsoft.com/office/drawing/2014/main" id="{1E19741D-8A29-6883-7559-6C29A4C97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2">
            <a:extLst>
              <a:ext uri="{FF2B5EF4-FFF2-40B4-BE49-F238E27FC236}">
                <a16:creationId xmlns:a16="http://schemas.microsoft.com/office/drawing/2014/main" id="{A1AD30BD-CB11-641B-585C-C8A5E444D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19213"/>
            <a:ext cx="7848600" cy="415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	BYDK holds special programs to celebrate the following occasions:  </a:t>
            </a:r>
          </a:p>
          <a:p>
            <a:pPr eaLnBrk="1" hangingPunct="1"/>
            <a:endParaRPr lang="en-US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Annual Day (BYDK).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Independence Day/ Republic Day.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Tree Plantations.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Medical Check-up Camp.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Warkari Seva Camp.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Yoga Day.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Gurupoornima.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Sakal Press Shibir. 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BYDK final template.jpg">
            <a:extLst>
              <a:ext uri="{FF2B5EF4-FFF2-40B4-BE49-F238E27FC236}">
                <a16:creationId xmlns:a16="http://schemas.microsoft.com/office/drawing/2014/main" id="{9734986E-D886-2D96-C4CE-4E723F3D2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 descr="gurudev with flag.jpg">
            <a:extLst>
              <a:ext uri="{FF2B5EF4-FFF2-40B4-BE49-F238E27FC236}">
                <a16:creationId xmlns:a16="http://schemas.microsoft.com/office/drawing/2014/main" id="{2A30CC6D-B531-48F7-2993-30FCAF5669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191000"/>
            <a:ext cx="4038600" cy="2057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59b076d7-8a4a-4e60-b6f7-753612bc975f.JPG">
            <a:extLst>
              <a:ext uri="{FF2B5EF4-FFF2-40B4-BE49-F238E27FC236}">
                <a16:creationId xmlns:a16="http://schemas.microsoft.com/office/drawing/2014/main" id="{1A3B3CE6-F489-F6DF-4DCB-C716473E2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1557338"/>
            <a:ext cx="2565400" cy="1947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1b579c80-49bb-4269-afd6-9f1183743930.JPG">
            <a:extLst>
              <a:ext uri="{FF2B5EF4-FFF2-40B4-BE49-F238E27FC236}">
                <a16:creationId xmlns:a16="http://schemas.microsoft.com/office/drawing/2014/main" id="{4D8881BF-2D93-94AC-B8D7-7D8CA24FC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238" y="1524000"/>
            <a:ext cx="2773362" cy="190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f74ee5fd-3301-4277-9705-79b3ea979f1a.JPG">
            <a:extLst>
              <a:ext uri="{FF2B5EF4-FFF2-40B4-BE49-F238E27FC236}">
                <a16:creationId xmlns:a16="http://schemas.microsoft.com/office/drawing/2014/main" id="{5492FD97-1974-3BE8-06BF-3A3C21893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950" y="4191000"/>
            <a:ext cx="3956050" cy="2016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fa4467eb-efe4-4d73-b752-ab58728a4672.JPG">
            <a:extLst>
              <a:ext uri="{FF2B5EF4-FFF2-40B4-BE49-F238E27FC236}">
                <a16:creationId xmlns:a16="http://schemas.microsoft.com/office/drawing/2014/main" id="{B5CC829F-AAB5-9D1F-E035-C448335BE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560513"/>
            <a:ext cx="2590800" cy="1868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464" name="TextBox 7">
            <a:extLst>
              <a:ext uri="{FF2B5EF4-FFF2-40B4-BE49-F238E27FC236}">
                <a16:creationId xmlns:a16="http://schemas.microsoft.com/office/drawing/2014/main" id="{4C5DB211-B703-3F6B-1338-43DCB0B83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486150"/>
            <a:ext cx="2667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Tree Plantation</a:t>
            </a:r>
          </a:p>
        </p:txBody>
      </p:sp>
      <p:sp>
        <p:nvSpPr>
          <p:cNvPr id="19465" name="TextBox 8">
            <a:extLst>
              <a:ext uri="{FF2B5EF4-FFF2-40B4-BE49-F238E27FC236}">
                <a16:creationId xmlns:a16="http://schemas.microsoft.com/office/drawing/2014/main" id="{8E2134EB-9A3A-30E5-BB91-D88D033F8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486150"/>
            <a:ext cx="3048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Yoga Day</a:t>
            </a:r>
          </a:p>
        </p:txBody>
      </p:sp>
      <p:sp>
        <p:nvSpPr>
          <p:cNvPr id="19466" name="TextBox 9">
            <a:extLst>
              <a:ext uri="{FF2B5EF4-FFF2-40B4-BE49-F238E27FC236}">
                <a16:creationId xmlns:a16="http://schemas.microsoft.com/office/drawing/2014/main" id="{E9510953-B428-727A-E9C7-3D7117209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3486150"/>
            <a:ext cx="2438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Warkari Seva Camp</a:t>
            </a:r>
          </a:p>
        </p:txBody>
      </p:sp>
      <p:sp>
        <p:nvSpPr>
          <p:cNvPr id="19467" name="TextBox 10">
            <a:extLst>
              <a:ext uri="{FF2B5EF4-FFF2-40B4-BE49-F238E27FC236}">
                <a16:creationId xmlns:a16="http://schemas.microsoft.com/office/drawing/2014/main" id="{47C779E9-1995-6925-3943-58540368D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248400"/>
            <a:ext cx="3886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Independence Day</a:t>
            </a:r>
          </a:p>
        </p:txBody>
      </p:sp>
      <p:sp>
        <p:nvSpPr>
          <p:cNvPr id="19468" name="TextBox 11">
            <a:extLst>
              <a:ext uri="{FF2B5EF4-FFF2-40B4-BE49-F238E27FC236}">
                <a16:creationId xmlns:a16="http://schemas.microsoft.com/office/drawing/2014/main" id="{B08C09A5-5BA8-89A7-E0E0-AD1C8F7AD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6229350"/>
            <a:ext cx="2819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Annual Day</a:t>
            </a:r>
          </a:p>
        </p:txBody>
      </p:sp>
      <p:sp>
        <p:nvSpPr>
          <p:cNvPr id="19469" name="TextBox 13">
            <a:extLst>
              <a:ext uri="{FF2B5EF4-FFF2-40B4-BE49-F238E27FC236}">
                <a16:creationId xmlns:a16="http://schemas.microsoft.com/office/drawing/2014/main" id="{5918E963-CBA7-A40F-5FAD-AF9F86AA6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85800"/>
            <a:ext cx="792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DIFFERENT SOCIAL ACTIVITIES OF BYDK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BYDK final template.jpg">
            <a:extLst>
              <a:ext uri="{FF2B5EF4-FFF2-40B4-BE49-F238E27FC236}">
                <a16:creationId xmlns:a16="http://schemas.microsoft.com/office/drawing/2014/main" id="{7F75155E-0883-6DC6-2B1E-593A75CD5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ICHO8278.JPG">
            <a:extLst>
              <a:ext uri="{FF2B5EF4-FFF2-40B4-BE49-F238E27FC236}">
                <a16:creationId xmlns:a16="http://schemas.microsoft.com/office/drawing/2014/main" id="{D1ED1921-70C6-5E2C-98B9-A7EA598E7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5" y="1676400"/>
            <a:ext cx="2498725" cy="2332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JWEW8714.JPG">
            <a:extLst>
              <a:ext uri="{FF2B5EF4-FFF2-40B4-BE49-F238E27FC236}">
                <a16:creationId xmlns:a16="http://schemas.microsoft.com/office/drawing/2014/main" id="{8347BB03-F0EC-4CEA-5258-00599255F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225" y="2362200"/>
            <a:ext cx="3127375" cy="160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kondhwa news.jpg">
            <a:extLst>
              <a:ext uri="{FF2B5EF4-FFF2-40B4-BE49-F238E27FC236}">
                <a16:creationId xmlns:a16="http://schemas.microsoft.com/office/drawing/2014/main" id="{2008E3F6-DE02-4B8E-C050-27DDCA986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267200"/>
            <a:ext cx="5867400" cy="2271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SFGL8773.JPG">
            <a:extLst>
              <a:ext uri="{FF2B5EF4-FFF2-40B4-BE49-F238E27FC236}">
                <a16:creationId xmlns:a16="http://schemas.microsoft.com/office/drawing/2014/main" id="{E4E656FF-3214-1350-03AF-B5DC2059C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0" y="2438400"/>
            <a:ext cx="2239963" cy="403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487" name="TextBox 9">
            <a:extLst>
              <a:ext uri="{FF2B5EF4-FFF2-40B4-BE49-F238E27FC236}">
                <a16:creationId xmlns:a16="http://schemas.microsoft.com/office/drawing/2014/main" id="{19BD85AE-BE33-44F4-7208-DD960AA3C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762000"/>
            <a:ext cx="78486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BYDK ACTIVITIES RECOGNIZED </a:t>
            </a:r>
          </a:p>
          <a:p>
            <a:pPr algn="ctr" eaLnBrk="1" hangingPunct="1"/>
            <a:r>
              <a:rPr lang="en-US" altLang="en-US" sz="28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BY THE MEDIA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 descr="BYDK final template.jpg">
            <a:extLst>
              <a:ext uri="{FF2B5EF4-FFF2-40B4-BE49-F238E27FC236}">
                <a16:creationId xmlns:a16="http://schemas.microsoft.com/office/drawing/2014/main" id="{6BF9B68D-F4DF-73AF-0EEE-8A904CEEC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2">
            <a:extLst>
              <a:ext uri="{FF2B5EF4-FFF2-40B4-BE49-F238E27FC236}">
                <a16:creationId xmlns:a16="http://schemas.microsoft.com/office/drawing/2014/main" id="{4E7EB02C-8185-1A1B-6504-6FD3EBE38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838200"/>
            <a:ext cx="8305800" cy="600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Yoga is a gift bestowed to the world by India. Today’s uncertain world, lifestyle, increasing levels of stress, junk food have therefore enhanced the need for practicing Yoga.</a:t>
            </a:r>
          </a:p>
          <a:p>
            <a:pPr eaLnBrk="1" hangingPunct="1"/>
            <a:endParaRPr lang="en-US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order to maintain a healthy lifestyle it has become utmost important for everyone to practice Yoga in a proper scientific way. Considering this need of the society </a:t>
            </a:r>
            <a:r>
              <a:rPr lang="en-US" alt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Yogguru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DEEPAKJI along with </a:t>
            </a:r>
            <a:r>
              <a:rPr lang="en-US" alt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Gurumauli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VAISHALIJI have initiated </a:t>
            </a:r>
            <a:r>
              <a:rPr lang="en-US" alt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Bramhamuhurta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Yoga </a:t>
            </a:r>
            <a:r>
              <a:rPr lang="en-US" alt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Dnyanpeeth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Kendra (BYDK) in the year 2015 (5</a:t>
            </a:r>
            <a:r>
              <a:rPr lang="en-US" altLang="en-US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August). </a:t>
            </a:r>
          </a:p>
          <a:p>
            <a:pPr eaLnBrk="1" hangingPunct="1"/>
            <a:endParaRPr lang="en-US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BYDK has understood the importance of </a:t>
            </a:r>
            <a:r>
              <a:rPr lang="en-US" alt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Bramha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Muhurta (4:00am-6:00am). </a:t>
            </a:r>
            <a:r>
              <a:rPr lang="en-US" alt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Bramha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Muhurta is an auspicious time of the day when the energy is at its peak and in abundance. BYDK tries to capitalize the use of this abundance energy. </a:t>
            </a:r>
          </a:p>
          <a:p>
            <a:pPr eaLnBrk="1" hangingPunct="1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en-US" sz="24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BYDK final template.jpg">
            <a:extLst>
              <a:ext uri="{FF2B5EF4-FFF2-40B4-BE49-F238E27FC236}">
                <a16:creationId xmlns:a16="http://schemas.microsoft.com/office/drawing/2014/main" id="{58836CA9-9C39-3AEB-8889-99960E5BE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saswad news.jpg">
            <a:extLst>
              <a:ext uri="{FF2B5EF4-FFF2-40B4-BE49-F238E27FC236}">
                <a16:creationId xmlns:a16="http://schemas.microsoft.com/office/drawing/2014/main" id="{29EE8A5C-E62A-82A7-20BE-4D70C3909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295400"/>
            <a:ext cx="3200400" cy="5105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TLMU4272.JPG">
            <a:extLst>
              <a:ext uri="{FF2B5EF4-FFF2-40B4-BE49-F238E27FC236}">
                <a16:creationId xmlns:a16="http://schemas.microsoft.com/office/drawing/2014/main" id="{01932748-6FF2-815A-C29E-BBE029466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905000"/>
            <a:ext cx="2590800" cy="3124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news.jpg">
            <a:extLst>
              <a:ext uri="{FF2B5EF4-FFF2-40B4-BE49-F238E27FC236}">
                <a16:creationId xmlns:a16="http://schemas.microsoft.com/office/drawing/2014/main" id="{2E31EB94-5F9A-324E-BD01-86B3B3FCF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828800"/>
            <a:ext cx="2370138" cy="4267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BYDK final template.jpg">
            <a:extLst>
              <a:ext uri="{FF2B5EF4-FFF2-40B4-BE49-F238E27FC236}">
                <a16:creationId xmlns:a16="http://schemas.microsoft.com/office/drawing/2014/main" id="{006D4A3F-1D19-693A-31AA-19B71826B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Box 2">
            <a:extLst>
              <a:ext uri="{FF2B5EF4-FFF2-40B4-BE49-F238E27FC236}">
                <a16:creationId xmlns:a16="http://schemas.microsoft.com/office/drawing/2014/main" id="{14B5D2BF-9150-9BFE-63C6-58547F9EA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04838"/>
            <a:ext cx="7010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RESULTS OF BYDK REGULAR CLASS</a:t>
            </a:r>
          </a:p>
        </p:txBody>
      </p:sp>
      <p:sp>
        <p:nvSpPr>
          <p:cNvPr id="22532" name="Rectangle 5">
            <a:extLst>
              <a:ext uri="{FF2B5EF4-FFF2-40B4-BE49-F238E27FC236}">
                <a16:creationId xmlns:a16="http://schemas.microsoft.com/office/drawing/2014/main" id="{AC15564A-966B-61D5-212B-8A8FB025B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667000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22533" name="TextBox 10">
            <a:extLst>
              <a:ext uri="{FF2B5EF4-FFF2-40B4-BE49-F238E27FC236}">
                <a16:creationId xmlns:a16="http://schemas.microsoft.com/office/drawing/2014/main" id="{E6C3917F-2236-DE49-EBBB-FC77A10AD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066800"/>
            <a:ext cx="7848600" cy="738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://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drive.google.com/file/d/11kMS_NXjoou6zeAhEXNMpBcpyAo0JkLh/view?usp=sharing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https://drive.google.com/open?id=1Cjvjqu8hu6oLPa7Kt4eSDSq5xvTmOn_Z</a:t>
            </a: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https://drive.google.com/open?id=1qWoM0nJ3loxbZx4YLyRDlrvjTrsK9dja</a:t>
            </a: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https://drive.google.com/open?id=1q1vyuvAcSaoLCAv0ulthGwnua0_G54LX</a:t>
            </a: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https://drive.google.com/open?id=18t3Kg4AXCgDnjhV2E-OyPRLYmDBm6g4G</a:t>
            </a: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https://drive.google.com/open?id=1V1aWa94R3YR7MSmnF9LN2l3WvHe1QZo6</a:t>
            </a: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000" b="1"/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 </a:t>
            </a:r>
          </a:p>
          <a:p>
            <a:pPr eaLnBrk="1" hangingPunct="1"/>
            <a:r>
              <a:rPr lang="en-US" altLang="en-US"/>
              <a:t> 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BYDK final template.jpg">
            <a:extLst>
              <a:ext uri="{FF2B5EF4-FFF2-40B4-BE49-F238E27FC236}">
                <a16:creationId xmlns:a16="http://schemas.microsoft.com/office/drawing/2014/main" id="{9546C566-0948-CCAD-4770-3BA868F29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2" descr="62a64631-91f6-4587-8538-d01265cfaa1c.jpg">
            <a:extLst>
              <a:ext uri="{FF2B5EF4-FFF2-40B4-BE49-F238E27FC236}">
                <a16:creationId xmlns:a16="http://schemas.microsoft.com/office/drawing/2014/main" id="{41A20B11-09B3-78A1-A3A3-A647BE4B9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28194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3" descr="76c9cfda-b7c5-428d-8195-aede5409aa97.jpg">
            <a:extLst>
              <a:ext uri="{FF2B5EF4-FFF2-40B4-BE49-F238E27FC236}">
                <a16:creationId xmlns:a16="http://schemas.microsoft.com/office/drawing/2014/main" id="{AAB616BE-5F51-3CAD-2F2D-19811DE9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733800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 descr="85de98b4-58ce-4d47-9c8b-d6c560937ffa.jpg">
            <a:extLst>
              <a:ext uri="{FF2B5EF4-FFF2-40B4-BE49-F238E27FC236}">
                <a16:creationId xmlns:a16="http://schemas.microsoft.com/office/drawing/2014/main" id="{A3FEDC50-B0E2-E6D2-D1E1-62E2461B7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81000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 descr="PHOTO-2019-08-10-10-47-08.jpg">
            <a:extLst>
              <a:ext uri="{FF2B5EF4-FFF2-40B4-BE49-F238E27FC236}">
                <a16:creationId xmlns:a16="http://schemas.microsoft.com/office/drawing/2014/main" id="{CBD1B8AE-4082-08FC-5799-DB95EF300A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14400"/>
            <a:ext cx="2667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7" descr="PHOTO-2019-08-17-13-29-34.jpg">
            <a:extLst>
              <a:ext uri="{FF2B5EF4-FFF2-40B4-BE49-F238E27FC236}">
                <a16:creationId xmlns:a16="http://schemas.microsoft.com/office/drawing/2014/main" id="{596103E3-EC85-FF90-0085-6EA704D3E2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0"/>
            <a:ext cx="2819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8" descr="PHOTO-2019-08-17-11-08-04.jpg">
            <a:extLst>
              <a:ext uri="{FF2B5EF4-FFF2-40B4-BE49-F238E27FC236}">
                <a16:creationId xmlns:a16="http://schemas.microsoft.com/office/drawing/2014/main" id="{EF46534C-E18B-36E9-21A3-6016AC3BD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066800"/>
            <a:ext cx="2667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BYDK final template.jpg">
            <a:extLst>
              <a:ext uri="{FF2B5EF4-FFF2-40B4-BE49-F238E27FC236}">
                <a16:creationId xmlns:a16="http://schemas.microsoft.com/office/drawing/2014/main" id="{964CD056-0D95-A98A-1A8D-2ED2A01C1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Box 2">
            <a:extLst>
              <a:ext uri="{FF2B5EF4-FFF2-40B4-BE49-F238E27FC236}">
                <a16:creationId xmlns:a16="http://schemas.microsoft.com/office/drawing/2014/main" id="{A3731495-964F-13C4-BFD9-1B4B8DF9D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382000" cy="674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https://drive.google.com/open?id=1YkU3qfum7NSARjGBFX3yTzyTWnY80psp</a:t>
            </a: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https://drive.google.com/open?id=1Dn_T3lTpZ7Sx040qfDJLNaWHLqiTKS3w</a:t>
            </a: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https://drive.google.com/open?id=1G-6rZK2DtKqC3GiiX1JBtJeMCgPYZSTZ</a:t>
            </a: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https://drive.google.com/open?id=1pi1eqY0GN_3M0Ssn2mrlJH9HEWZqt9kv</a:t>
            </a: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https://drive.google.com/open?id=13BLYdq9bwUlE3xabvNGE2HLxsleNvQ2y</a:t>
            </a: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https://drive.google.com/open?id=1mmJFNyI63wPQNpCUqUiMZZknibYqoZUM</a:t>
            </a: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24580" name="TextBox 3">
            <a:extLst>
              <a:ext uri="{FF2B5EF4-FFF2-40B4-BE49-F238E27FC236}">
                <a16:creationId xmlns:a16="http://schemas.microsoft.com/office/drawing/2014/main" id="{8B595A2A-0ACC-2FBC-4929-B9CFFB530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09600"/>
            <a:ext cx="6172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FEEDBACK BY THE SHIBIR SADHAKS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BYDK final template.jpg">
            <a:extLst>
              <a:ext uri="{FF2B5EF4-FFF2-40B4-BE49-F238E27FC236}">
                <a16:creationId xmlns:a16="http://schemas.microsoft.com/office/drawing/2014/main" id="{D63CA6B2-0E4C-0118-0235-F3F73F310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Box 2">
            <a:extLst>
              <a:ext uri="{FF2B5EF4-FFF2-40B4-BE49-F238E27FC236}">
                <a16:creationId xmlns:a16="http://schemas.microsoft.com/office/drawing/2014/main" id="{63F1187B-12EC-AE0C-AF1E-A71CC676E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838200"/>
            <a:ext cx="8229600" cy="674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	BYDK always gave outstanding results which  </a:t>
            </a:r>
          </a:p>
          <a:p>
            <a:pPr eaLnBrk="1" hangingPunct="1"/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benefitted not only the normal people but also to the physically abnormal ones. After a 7 Day shibir people felt satisfied and fresh physically as well as mentally.</a:t>
            </a:r>
          </a:p>
          <a:p>
            <a:pPr eaLnBrk="1" hangingPunct="1"/>
            <a:endParaRPr lang="en-US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https://drive.google.com/open?id=1gFqYd3VHQgX_fe0RAkcJiiukCALEyOyf</a:t>
            </a:r>
            <a:endParaRPr lang="en-US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	Also, the regular batch Sadhaks and their relatives felt the positivity of the BYDK and Deepakji.</a:t>
            </a:r>
          </a:p>
          <a:p>
            <a:pPr eaLnBrk="1" hangingPunct="1"/>
            <a:endParaRPr lang="en-US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https://drive.google.com/open?id=1GmoeB8ymXZDBrlv3VR8R-yjvu4sNLYJG</a:t>
            </a:r>
            <a:endParaRPr lang="en-US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BYDK final template.jpg">
            <a:extLst>
              <a:ext uri="{FF2B5EF4-FFF2-40B4-BE49-F238E27FC236}">
                <a16:creationId xmlns:a16="http://schemas.microsoft.com/office/drawing/2014/main" id="{0188F656-295C-D901-4938-D759A577B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IMG_1981.JPG">
            <a:extLst>
              <a:ext uri="{FF2B5EF4-FFF2-40B4-BE49-F238E27FC236}">
                <a16:creationId xmlns:a16="http://schemas.microsoft.com/office/drawing/2014/main" id="{316DA487-1A5B-E446-C1E3-E249A663A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62400"/>
            <a:ext cx="2438400" cy="220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IMG_1987.JPG">
            <a:extLst>
              <a:ext uri="{FF2B5EF4-FFF2-40B4-BE49-F238E27FC236}">
                <a16:creationId xmlns:a16="http://schemas.microsoft.com/office/drawing/2014/main" id="{1373F5AB-8B5F-33F0-D363-6EB2A6DE2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95400"/>
            <a:ext cx="2438400" cy="198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IMG_1988.JPG">
            <a:extLst>
              <a:ext uri="{FF2B5EF4-FFF2-40B4-BE49-F238E27FC236}">
                <a16:creationId xmlns:a16="http://schemas.microsoft.com/office/drawing/2014/main" id="{F7C4F006-1EB4-7BCA-3EA9-542F24DEB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86200"/>
            <a:ext cx="2514600" cy="228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IMG_1989.JPG">
            <a:extLst>
              <a:ext uri="{FF2B5EF4-FFF2-40B4-BE49-F238E27FC236}">
                <a16:creationId xmlns:a16="http://schemas.microsoft.com/office/drawing/2014/main" id="{0EEA0889-D2D3-4720-5548-90B85D136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1828800"/>
            <a:ext cx="2438400" cy="325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IMG_1991.JPG">
            <a:extLst>
              <a:ext uri="{FF2B5EF4-FFF2-40B4-BE49-F238E27FC236}">
                <a16:creationId xmlns:a16="http://schemas.microsoft.com/office/drawing/2014/main" id="{34653030-0485-E535-D1CA-C1CEF64D3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295400"/>
            <a:ext cx="2438400" cy="198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632" name="TextBox 7">
            <a:extLst>
              <a:ext uri="{FF2B5EF4-FFF2-40B4-BE49-F238E27FC236}">
                <a16:creationId xmlns:a16="http://schemas.microsoft.com/office/drawing/2014/main" id="{4F15E093-3E90-4605-1F16-CB219F65C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352800"/>
            <a:ext cx="228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Bramha Shikakai</a:t>
            </a:r>
          </a:p>
        </p:txBody>
      </p:sp>
      <p:sp>
        <p:nvSpPr>
          <p:cNvPr id="26633" name="TextBox 8">
            <a:extLst>
              <a:ext uri="{FF2B5EF4-FFF2-40B4-BE49-F238E27FC236}">
                <a16:creationId xmlns:a16="http://schemas.microsoft.com/office/drawing/2014/main" id="{9402535B-225B-BC8C-66B5-D810D55FD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352800"/>
            <a:ext cx="2438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Bramha Eye Care</a:t>
            </a:r>
          </a:p>
        </p:txBody>
      </p:sp>
      <p:sp>
        <p:nvSpPr>
          <p:cNvPr id="26634" name="TextBox 9">
            <a:extLst>
              <a:ext uri="{FF2B5EF4-FFF2-40B4-BE49-F238E27FC236}">
                <a16:creationId xmlns:a16="http://schemas.microsoft.com/office/drawing/2014/main" id="{FA9E8ADF-240F-E008-56DF-E892C3E3D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248400"/>
            <a:ext cx="2667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Bramha Massage Oil</a:t>
            </a:r>
          </a:p>
        </p:txBody>
      </p:sp>
      <p:sp>
        <p:nvSpPr>
          <p:cNvPr id="26635" name="TextBox 10">
            <a:extLst>
              <a:ext uri="{FF2B5EF4-FFF2-40B4-BE49-F238E27FC236}">
                <a16:creationId xmlns:a16="http://schemas.microsoft.com/office/drawing/2014/main" id="{5676FF0A-5C88-F4F1-BC9A-A01612BF7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6248400"/>
            <a:ext cx="3276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Bramha Sugandhit Utane</a:t>
            </a:r>
          </a:p>
        </p:txBody>
      </p:sp>
      <p:sp>
        <p:nvSpPr>
          <p:cNvPr id="26636" name="TextBox 11">
            <a:extLst>
              <a:ext uri="{FF2B5EF4-FFF2-40B4-BE49-F238E27FC236}">
                <a16:creationId xmlns:a16="http://schemas.microsoft.com/office/drawing/2014/main" id="{6B8B352E-91BD-7B84-0F6C-097DB2A0B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5159375"/>
            <a:ext cx="2514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Bramha Aarogya Prarthana Frame</a:t>
            </a:r>
          </a:p>
        </p:txBody>
      </p:sp>
      <p:sp>
        <p:nvSpPr>
          <p:cNvPr id="26637" name="TextBox 12">
            <a:extLst>
              <a:ext uri="{FF2B5EF4-FFF2-40B4-BE49-F238E27FC236}">
                <a16:creationId xmlns:a16="http://schemas.microsoft.com/office/drawing/2014/main" id="{E0262B1B-85BF-D848-EF52-C8C3A92A0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685800"/>
            <a:ext cx="3733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BRAMHA PRODUCTS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BYDK final template.jpg">
            <a:extLst>
              <a:ext uri="{FF2B5EF4-FFF2-40B4-BE49-F238E27FC236}">
                <a16:creationId xmlns:a16="http://schemas.microsoft.com/office/drawing/2014/main" id="{6DDCADB5-38EE-D9FA-63EB-3F8417C45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IMG_1982.JPG">
            <a:extLst>
              <a:ext uri="{FF2B5EF4-FFF2-40B4-BE49-F238E27FC236}">
                <a16:creationId xmlns:a16="http://schemas.microsoft.com/office/drawing/2014/main" id="{E69168E4-A2E5-3F56-4B07-60F920FDD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219200"/>
            <a:ext cx="2286000" cy="190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IMG_1984.JPG">
            <a:extLst>
              <a:ext uri="{FF2B5EF4-FFF2-40B4-BE49-F238E27FC236}">
                <a16:creationId xmlns:a16="http://schemas.microsoft.com/office/drawing/2014/main" id="{091385A3-9E2B-E445-DB04-C38705ADC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19200"/>
            <a:ext cx="2244725" cy="1981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IMG_1985.JPG">
            <a:extLst>
              <a:ext uri="{FF2B5EF4-FFF2-40B4-BE49-F238E27FC236}">
                <a16:creationId xmlns:a16="http://schemas.microsoft.com/office/drawing/2014/main" id="{8ABD7A6A-AD00-D7C7-12E2-9804D01C7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838200"/>
            <a:ext cx="2590800" cy="243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IMG_1986.JPG">
            <a:extLst>
              <a:ext uri="{FF2B5EF4-FFF2-40B4-BE49-F238E27FC236}">
                <a16:creationId xmlns:a16="http://schemas.microsoft.com/office/drawing/2014/main" id="{C0757324-8005-6867-BADA-C416E208A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038600"/>
            <a:ext cx="2362200" cy="2057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IMG_1990.JPG">
            <a:extLst>
              <a:ext uri="{FF2B5EF4-FFF2-40B4-BE49-F238E27FC236}">
                <a16:creationId xmlns:a16="http://schemas.microsoft.com/office/drawing/2014/main" id="{5D288D85-357D-E49D-3646-0D5BF2624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038600"/>
            <a:ext cx="2362200" cy="2057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656" name="TextBox 8">
            <a:extLst>
              <a:ext uri="{FF2B5EF4-FFF2-40B4-BE49-F238E27FC236}">
                <a16:creationId xmlns:a16="http://schemas.microsoft.com/office/drawing/2014/main" id="{2AD2C4CB-9208-E716-92CF-8F3BDA653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276600"/>
            <a:ext cx="2895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Bramha Shatavari Kalp</a:t>
            </a:r>
          </a:p>
        </p:txBody>
      </p:sp>
      <p:sp>
        <p:nvSpPr>
          <p:cNvPr id="27657" name="TextBox 9">
            <a:extLst>
              <a:ext uri="{FF2B5EF4-FFF2-40B4-BE49-F238E27FC236}">
                <a16:creationId xmlns:a16="http://schemas.microsoft.com/office/drawing/2014/main" id="{B0485BBA-4FAD-C8D7-A265-D217F36C0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3276600"/>
            <a:ext cx="2362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Bramha Kesh Tel (Hair oil)</a:t>
            </a:r>
          </a:p>
        </p:txBody>
      </p:sp>
      <p:sp>
        <p:nvSpPr>
          <p:cNvPr id="27658" name="TextBox 10">
            <a:extLst>
              <a:ext uri="{FF2B5EF4-FFF2-40B4-BE49-F238E27FC236}">
                <a16:creationId xmlns:a16="http://schemas.microsoft.com/office/drawing/2014/main" id="{D0F904AD-4D9B-9CB8-8773-6341E7DAC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3178175"/>
            <a:ext cx="2743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Bramha Bhegantika Cream (Foot Cream</a:t>
            </a:r>
            <a:r>
              <a:rPr lang="en-US" altLang="en-US"/>
              <a:t>)</a:t>
            </a:r>
          </a:p>
        </p:txBody>
      </p:sp>
      <p:sp>
        <p:nvSpPr>
          <p:cNvPr id="27659" name="TextBox 11">
            <a:extLst>
              <a:ext uri="{FF2B5EF4-FFF2-40B4-BE49-F238E27FC236}">
                <a16:creationId xmlns:a16="http://schemas.microsoft.com/office/drawing/2014/main" id="{4628BA64-388C-BF17-4435-A23219FA7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53150"/>
            <a:ext cx="2667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Bramha Gulkand</a:t>
            </a:r>
          </a:p>
        </p:txBody>
      </p:sp>
      <p:sp>
        <p:nvSpPr>
          <p:cNvPr id="27660" name="TextBox 12">
            <a:extLst>
              <a:ext uri="{FF2B5EF4-FFF2-40B4-BE49-F238E27FC236}">
                <a16:creationId xmlns:a16="http://schemas.microsoft.com/office/drawing/2014/main" id="{255036E2-B466-F3B3-3DB5-E7B5F7DAC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6153150"/>
            <a:ext cx="2514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Bramha Ashtagandh</a:t>
            </a:r>
          </a:p>
        </p:txBody>
      </p:sp>
      <p:pic>
        <p:nvPicPr>
          <p:cNvPr id="13" name="Picture 12" descr="ee00e3ca-48dc-47d2-9569-0e55df1e8994.JPG">
            <a:extLst>
              <a:ext uri="{FF2B5EF4-FFF2-40B4-BE49-F238E27FC236}">
                <a16:creationId xmlns:a16="http://schemas.microsoft.com/office/drawing/2014/main" id="{066A5610-0519-7A1F-C066-FA7A673E9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800" y="4114800"/>
            <a:ext cx="2362200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662" name="TextBox 13">
            <a:extLst>
              <a:ext uri="{FF2B5EF4-FFF2-40B4-BE49-F238E27FC236}">
                <a16:creationId xmlns:a16="http://schemas.microsoft.com/office/drawing/2014/main" id="{F477DCD5-5985-6974-405C-3B50DC627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943600"/>
            <a:ext cx="2590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Bramha Gul</a:t>
            </a:r>
          </a:p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(Jaggery)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BYDK final template.jpg">
            <a:extLst>
              <a:ext uri="{FF2B5EF4-FFF2-40B4-BE49-F238E27FC236}">
                <a16:creationId xmlns:a16="http://schemas.microsoft.com/office/drawing/2014/main" id="{0A91718E-711B-1ED6-A410-B0FD81599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8c5acd62-5cf2-45d0-8740-29a4b83aae52.JPG">
            <a:extLst>
              <a:ext uri="{FF2B5EF4-FFF2-40B4-BE49-F238E27FC236}">
                <a16:creationId xmlns:a16="http://schemas.microsoft.com/office/drawing/2014/main" id="{E22E030C-A7F0-DAE4-F617-A59CB0B5B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4114800"/>
            <a:ext cx="4029075" cy="2266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acd53d82-8b07-4feb-8e1a-71e7baf0b481 (1).JPG">
            <a:extLst>
              <a:ext uri="{FF2B5EF4-FFF2-40B4-BE49-F238E27FC236}">
                <a16:creationId xmlns:a16="http://schemas.microsoft.com/office/drawing/2014/main" id="{2217CF3A-6E54-33D0-2823-B4E702750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524000"/>
            <a:ext cx="4191000" cy="2357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677" name="TextBox 4">
            <a:extLst>
              <a:ext uri="{FF2B5EF4-FFF2-40B4-BE49-F238E27FC236}">
                <a16:creationId xmlns:a16="http://schemas.microsoft.com/office/drawing/2014/main" id="{AADDDA5B-1197-15DF-73DC-026B697CC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85800"/>
            <a:ext cx="7010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Gurudev Deepakji receiving various Awards</a:t>
            </a:r>
          </a:p>
        </p:txBody>
      </p:sp>
      <p:pic>
        <p:nvPicPr>
          <p:cNvPr id="6" name="Picture 5" descr="18fffae1-053d-4a80-b2b3-644f5747fa55.JPG">
            <a:extLst>
              <a:ext uri="{FF2B5EF4-FFF2-40B4-BE49-F238E27FC236}">
                <a16:creationId xmlns:a16="http://schemas.microsoft.com/office/drawing/2014/main" id="{2D20573E-7A1D-F538-86FC-4464025F8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113213"/>
            <a:ext cx="4191000" cy="22875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bf3612cb-d4d9-4883-988b-b3a4e060f8b5.JPG">
            <a:extLst>
              <a:ext uri="{FF2B5EF4-FFF2-40B4-BE49-F238E27FC236}">
                <a16:creationId xmlns:a16="http://schemas.microsoft.com/office/drawing/2014/main" id="{8BAF2DFC-DB68-6847-C8DF-ED4C6BFC0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225" y="1524000"/>
            <a:ext cx="4041775" cy="2362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BYDK final template.jpg">
            <a:extLst>
              <a:ext uri="{FF2B5EF4-FFF2-40B4-BE49-F238E27FC236}">
                <a16:creationId xmlns:a16="http://schemas.microsoft.com/office/drawing/2014/main" id="{AE036C1E-C58B-B7C7-1A41-B6C3CCF2B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53FFF6-E099-60A2-D9F6-3BE1888EEEC0}"/>
              </a:ext>
            </a:extLst>
          </p:cNvPr>
          <p:cNvSpPr txBox="1"/>
          <p:nvPr/>
        </p:nvSpPr>
        <p:spPr>
          <a:xfrm>
            <a:off x="609600" y="1219200"/>
            <a:ext cx="7848600" cy="39084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65760" algn="ctr">
              <a:defRPr/>
            </a:pPr>
            <a:r>
              <a:rPr lang="en-US" sz="2800" b="1" u="sng" dirty="0">
                <a:latin typeface="Times New Roman" pitchFamily="18" charset="0"/>
                <a:cs typeface="Times New Roman" pitchFamily="18" charset="0"/>
              </a:rPr>
              <a:t>WAY FORWARD</a:t>
            </a:r>
          </a:p>
          <a:p>
            <a:pPr marL="365760" algn="ctr">
              <a:defRPr/>
            </a:pPr>
            <a:endParaRPr lang="en-US" sz="2800" b="1" u="sng" dirty="0">
              <a:latin typeface="Times New Roman" pitchFamily="18" charset="0"/>
              <a:cs typeface="Times New Roman" pitchFamily="18" charset="0"/>
            </a:endParaRPr>
          </a:p>
          <a:p>
            <a:pPr marL="365760"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	BYDK proposes to further conduct 20 shibirs in the BYDK Year September 2019- August 2020 which will cover around 20,000 Sadhaks.</a:t>
            </a:r>
          </a:p>
          <a:p>
            <a:pPr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	BYDK also plans to conduct below mentioned courses which are conducted once in a year.</a:t>
            </a:r>
          </a:p>
          <a:p>
            <a:pPr marL="457200" indent="-457200">
              <a:buFont typeface="+mj-lt"/>
              <a:buAutoNum type="alphaLcParenR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Residential Course – 1 Batch</a:t>
            </a:r>
          </a:p>
          <a:p>
            <a:pPr marL="457200" indent="-457200">
              <a:buFont typeface="+mj-lt"/>
              <a:buAutoNum type="alphaLcParenR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Divyabodha Sadhana – 1 batch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BYDK final template.jpg">
            <a:extLst>
              <a:ext uri="{FF2B5EF4-FFF2-40B4-BE49-F238E27FC236}">
                <a16:creationId xmlns:a16="http://schemas.microsoft.com/office/drawing/2014/main" id="{3676229C-C70D-28D9-D582-A27F40D48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extBox 2">
            <a:extLst>
              <a:ext uri="{FF2B5EF4-FFF2-40B4-BE49-F238E27FC236}">
                <a16:creationId xmlns:a16="http://schemas.microsoft.com/office/drawing/2014/main" id="{6AB0BB8C-9343-B5BB-3173-F246B4308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914400"/>
            <a:ext cx="6629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TEAM CREDENTIALS &amp; CONTACT</a:t>
            </a:r>
          </a:p>
        </p:txBody>
      </p:sp>
      <p:sp>
        <p:nvSpPr>
          <p:cNvPr id="30724" name="TextBox 5">
            <a:extLst>
              <a:ext uri="{FF2B5EF4-FFF2-40B4-BE49-F238E27FC236}">
                <a16:creationId xmlns:a16="http://schemas.microsoft.com/office/drawing/2014/main" id="{104335BC-6F84-EB15-6A99-14E2CDA68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00600"/>
            <a:ext cx="73914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/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further details and queries please mail us:</a:t>
            </a:r>
          </a:p>
          <a:p>
            <a:pPr eaLnBrk="1" hangingPunct="1"/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bydkpune@gmail.com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AC2911-DC51-5CA1-4CE4-48B9573F9600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646238"/>
          <a:ext cx="8382000" cy="323081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3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6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155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Sr. No.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Contact No. 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Post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1.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Mr.</a:t>
                      </a:r>
                      <a:r>
                        <a:rPr lang="en-US" sz="2000" b="1" baseline="0" dirty="0">
                          <a:latin typeface="Times New Roman" pitchFamily="18" charset="0"/>
                          <a:cs typeface="Times New Roman" pitchFamily="18" charset="0"/>
                        </a:rPr>
                        <a:t> Deepak. Shilimkar.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---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Founder</a:t>
                      </a:r>
                      <a:r>
                        <a:rPr lang="en-US" sz="2000" b="1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2.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Mrs.</a:t>
                      </a:r>
                      <a:r>
                        <a:rPr lang="en-US" sz="2000" b="1" baseline="0" dirty="0">
                          <a:latin typeface="Times New Roman" pitchFamily="18" charset="0"/>
                          <a:cs typeface="Times New Roman" pitchFamily="18" charset="0"/>
                        </a:rPr>
                        <a:t> Vaishali. Shilimkar.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---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Co-founder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3.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Mrs.</a:t>
                      </a:r>
                      <a:r>
                        <a:rPr lang="en-US" sz="2000" b="1" baseline="0" dirty="0">
                          <a:latin typeface="Times New Roman" pitchFamily="18" charset="0"/>
                          <a:cs typeface="Times New Roman" pitchFamily="18" charset="0"/>
                        </a:rPr>
                        <a:t> Ashwini. Pasalkar.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9604166142</a:t>
                      </a:r>
                      <a:endParaRPr lang="en-US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President</a:t>
                      </a:r>
                      <a:endParaRPr lang="en-US" sz="1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4.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Mr.</a:t>
                      </a:r>
                      <a:r>
                        <a:rPr lang="en-US" sz="2000" b="1" baseline="0" dirty="0">
                          <a:latin typeface="Times New Roman" pitchFamily="18" charset="0"/>
                          <a:cs typeface="Times New Roman" pitchFamily="18" charset="0"/>
                        </a:rPr>
                        <a:t> Shashikant. Anandas.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9657056730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President</a:t>
                      </a:r>
                      <a:r>
                        <a:rPr lang="en-US" sz="2000" b="1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5.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Mr.</a:t>
                      </a:r>
                      <a:r>
                        <a:rPr lang="en-US" sz="2000" b="1" baseline="0" dirty="0">
                          <a:latin typeface="Times New Roman" pitchFamily="18" charset="0"/>
                          <a:cs typeface="Times New Roman" pitchFamily="18" charset="0"/>
                        </a:rPr>
                        <a:t> Sudhir. Garud.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9823432345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Member 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6. 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Mrs. </a:t>
                      </a:r>
                      <a:r>
                        <a:rPr lang="en-US" sz="2000" b="1" dirty="0" err="1">
                          <a:latin typeface="Times New Roman" pitchFamily="18" charset="0"/>
                          <a:cs typeface="Times New Roman" pitchFamily="18" charset="0"/>
                        </a:rPr>
                        <a:t>Mamta</a:t>
                      </a:r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en-US" sz="2000" b="1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="1" baseline="0" dirty="0" err="1">
                          <a:latin typeface="Times New Roman" pitchFamily="18" charset="0"/>
                          <a:cs typeface="Times New Roman" pitchFamily="18" charset="0"/>
                        </a:rPr>
                        <a:t>Chordiya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7020357550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Member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7.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Mrs.</a:t>
                      </a:r>
                      <a:r>
                        <a:rPr lang="en-US" sz="2000" b="1" baseline="0" dirty="0">
                          <a:latin typeface="Times New Roman" pitchFamily="18" charset="0"/>
                          <a:cs typeface="Times New Roman" pitchFamily="18" charset="0"/>
                        </a:rPr>
                        <a:t> Aarti. Kadam.</a:t>
                      </a:r>
                      <a:endParaRPr lang="en-US" sz="20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9822927096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latin typeface="Times New Roman" pitchFamily="18" charset="0"/>
                          <a:cs typeface="Times New Roman" pitchFamily="18" charset="0"/>
                        </a:rPr>
                        <a:t>Member 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 descr="BYDK final template.jpg">
            <a:extLst>
              <a:ext uri="{FF2B5EF4-FFF2-40B4-BE49-F238E27FC236}">
                <a16:creationId xmlns:a16="http://schemas.microsoft.com/office/drawing/2014/main" id="{85195A44-DDA3-4D58-19DF-E0D014AC9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550240-9475-0993-A402-726DBF76681E}"/>
              </a:ext>
            </a:extLst>
          </p:cNvPr>
          <p:cNvSpPr/>
          <p:nvPr/>
        </p:nvSpPr>
        <p:spPr>
          <a:xfrm>
            <a:off x="533400" y="1066800"/>
            <a:ext cx="8077200" cy="55403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	BYDK was formed 4 years ago and has </a:t>
            </a: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successfully conducted 20 Shibirs in the past 3 years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and is constantly marching ahead to improve the life of millions in future. During this journey BYDK has </a:t>
            </a: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successfully trained about 20,000 sadhaks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to lead a everlasting happy life.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	BYDK has been conducting  </a:t>
            </a: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FREE Regular batches of Yoga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at following destinations in Pune where </a:t>
            </a: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classes are conducted from 4.30 am to 6.00 am.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Vidya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Vikas Hall,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Padmavati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Pawar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Hall,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Dhankawdi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Shivarkar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Hall ,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Wanowarie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Mauli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Garden,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Katraj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Kunjir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Wada,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Saswad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BYDK final template.jpg">
            <a:extLst>
              <a:ext uri="{FF2B5EF4-FFF2-40B4-BE49-F238E27FC236}">
                <a16:creationId xmlns:a16="http://schemas.microsoft.com/office/drawing/2014/main" id="{B81EB8AC-9004-D876-2FF3-DEB537405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QZTF3757.JPG">
            <a:extLst>
              <a:ext uri="{FF2B5EF4-FFF2-40B4-BE49-F238E27FC236}">
                <a16:creationId xmlns:a16="http://schemas.microsoft.com/office/drawing/2014/main" id="{034D4F9B-30C5-20F5-11FC-6D643D72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53" y="1289270"/>
            <a:ext cx="8111947" cy="51904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748" name="TextBox 5">
            <a:extLst>
              <a:ext uri="{FF2B5EF4-FFF2-40B4-BE49-F238E27FC236}">
                <a16:creationId xmlns:a16="http://schemas.microsoft.com/office/drawing/2014/main" id="{86ACE8B2-E3BB-7463-562C-40A68244B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762000"/>
            <a:ext cx="5257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BYDK final template.jpg">
            <a:extLst>
              <a:ext uri="{FF2B5EF4-FFF2-40B4-BE49-F238E27FC236}">
                <a16:creationId xmlns:a16="http://schemas.microsoft.com/office/drawing/2014/main" id="{C056A6BD-1EFB-6F68-21A5-6163891FB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Box 2">
            <a:extLst>
              <a:ext uri="{FF2B5EF4-FFF2-40B4-BE49-F238E27FC236}">
                <a16:creationId xmlns:a16="http://schemas.microsoft.com/office/drawing/2014/main" id="{7025840F-85E8-3636-71B4-A3E105EB8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048000"/>
            <a:ext cx="67056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8000" b="1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 descr="BYDK final template.jpg">
            <a:extLst>
              <a:ext uri="{FF2B5EF4-FFF2-40B4-BE49-F238E27FC236}">
                <a16:creationId xmlns:a16="http://schemas.microsoft.com/office/drawing/2014/main" id="{0AA5A658-9236-36EA-AE81-AA7F2D900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FEAC6D5-D8B1-B1A1-34D0-17BF959F8CBA}"/>
              </a:ext>
            </a:extLst>
          </p:cNvPr>
          <p:cNvGraphicFramePr/>
          <p:nvPr/>
        </p:nvGraphicFramePr>
        <p:xfrm>
          <a:off x="609600" y="1447800"/>
          <a:ext cx="78486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 descr="BYDK final template.jpg">
            <a:extLst>
              <a:ext uri="{FF2B5EF4-FFF2-40B4-BE49-F238E27FC236}">
                <a16:creationId xmlns:a16="http://schemas.microsoft.com/office/drawing/2014/main" id="{C4268B5B-93C2-8BC0-0DF3-64FDC565D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2">
            <a:extLst>
              <a:ext uri="{FF2B5EF4-FFF2-40B4-BE49-F238E27FC236}">
                <a16:creationId xmlns:a16="http://schemas.microsoft.com/office/drawing/2014/main" id="{9C1B3163-6B97-2046-F2CF-CB9D0B77D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914400"/>
            <a:ext cx="822960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OF SHIBIR</a:t>
            </a:r>
          </a:p>
          <a:p>
            <a:pPr algn="ctr" eaLnBrk="1" hangingPunct="1"/>
            <a:endParaRPr lang="en-US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To initiate the working of a new Shibir, pamphlets are distributed in the vicinity of the proposed shibir in nearby locality.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BYDK volunteers register details of the interested participants and then contact them a day or two prior to the Shibir.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BYDK Shibir is a </a:t>
            </a:r>
            <a:r>
              <a:rPr lang="en-US" altLang="en-US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7 day FREE Workshop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which transforms the life of the attendees in totality. </a:t>
            </a:r>
          </a:p>
          <a:p>
            <a:pPr eaLnBrk="1" hangingPunct="1"/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Time: 4 am- 6 am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Picture 3" descr="FCIU4227.JPG">
            <a:extLst>
              <a:ext uri="{FF2B5EF4-FFF2-40B4-BE49-F238E27FC236}">
                <a16:creationId xmlns:a16="http://schemas.microsoft.com/office/drawing/2014/main" id="{8DDF6677-92DF-8728-C4B5-25DA1F49D98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5167992"/>
            <a:ext cx="2514600" cy="15267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DATF5595.JPG">
            <a:extLst>
              <a:ext uri="{FF2B5EF4-FFF2-40B4-BE49-F238E27FC236}">
                <a16:creationId xmlns:a16="http://schemas.microsoft.com/office/drawing/2014/main" id="{F6F6C64E-87FD-AD1B-A31F-56AD7643C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1" y="4301264"/>
            <a:ext cx="2057399" cy="2404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3.jpg">
            <a:extLst>
              <a:ext uri="{FF2B5EF4-FFF2-40B4-BE49-F238E27FC236}">
                <a16:creationId xmlns:a16="http://schemas.microsoft.com/office/drawing/2014/main" id="{0A9D5D0C-5DA4-A24A-E3F4-027A31547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727652"/>
            <a:ext cx="3276600" cy="19779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 descr="BYDK final template.jpg">
            <a:extLst>
              <a:ext uri="{FF2B5EF4-FFF2-40B4-BE49-F238E27FC236}">
                <a16:creationId xmlns:a16="http://schemas.microsoft.com/office/drawing/2014/main" id="{65101356-0873-442C-4225-B117F3F1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79CFEF-89CB-CD6C-B47A-9FA364BBF0E9}"/>
              </a:ext>
            </a:extLst>
          </p:cNvPr>
          <p:cNvSpPr/>
          <p:nvPr/>
        </p:nvSpPr>
        <p:spPr>
          <a:xfrm>
            <a:off x="457200" y="1138238"/>
            <a:ext cx="8153400" cy="526256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Following are the activities conducted in the 7 day Shibir: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Music Meditation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Exercises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Various Yogasanas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Stick &amp; Rope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Cardio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Bottle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c) Zumba Dance/ Aerobics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d) Spiritual discourse by Gurudev Deepakji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e) Different Sadhanas like </a:t>
            </a: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Shaktikriya Sadhana, Wahe guru.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f) Demonstration of </a:t>
            </a: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Power Surya Namaskar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- which is the </a:t>
            </a: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unique exercise exclusively developed by BYDK.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By performing only </a:t>
            </a: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1 Power Surya Namaskar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a person can </a:t>
            </a: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burn away 	approximately 250 calories.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BYDK final template.jpg">
            <a:extLst>
              <a:ext uri="{FF2B5EF4-FFF2-40B4-BE49-F238E27FC236}">
                <a16:creationId xmlns:a16="http://schemas.microsoft.com/office/drawing/2014/main" id="{1292D51A-ECC5-FA9E-1E03-DDB1704C7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5c6fd5ab-dcef-44eb-9874-edd2b23b5233.JPG">
            <a:extLst>
              <a:ext uri="{FF2B5EF4-FFF2-40B4-BE49-F238E27FC236}">
                <a16:creationId xmlns:a16="http://schemas.microsoft.com/office/drawing/2014/main" id="{25922AE1-BCF3-6EA1-D634-9F8781F3A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" y="3886200"/>
            <a:ext cx="3159125" cy="241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621fd1c4-992e-44cf-acb2-83dbbac290d8.JPG">
            <a:extLst>
              <a:ext uri="{FF2B5EF4-FFF2-40B4-BE49-F238E27FC236}">
                <a16:creationId xmlns:a16="http://schemas.microsoft.com/office/drawing/2014/main" id="{3D62BB1B-138D-9721-404C-1B3109D1B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447800"/>
            <a:ext cx="2971800" cy="220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38045ef3-6186-4be0-a00f-449b8a970f20.JPG">
            <a:extLst>
              <a:ext uri="{FF2B5EF4-FFF2-40B4-BE49-F238E27FC236}">
                <a16:creationId xmlns:a16="http://schemas.microsoft.com/office/drawing/2014/main" id="{0B9C3182-28B2-9F39-E75C-27540CAAF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2482850"/>
            <a:ext cx="1905000" cy="3079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c3e4c8b2-11c9-4bb2-bbc5-a0bbe8402756.JPG">
            <a:extLst>
              <a:ext uri="{FF2B5EF4-FFF2-40B4-BE49-F238E27FC236}">
                <a16:creationId xmlns:a16="http://schemas.microsoft.com/office/drawing/2014/main" id="{A906C022-11AC-DD9A-3601-C5948C33B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371600"/>
            <a:ext cx="3124200" cy="228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dd747b26-c0e4-4e55-ac5b-c0bce0fb60e6.JPG">
            <a:extLst>
              <a:ext uri="{FF2B5EF4-FFF2-40B4-BE49-F238E27FC236}">
                <a16:creationId xmlns:a16="http://schemas.microsoft.com/office/drawing/2014/main" id="{44880557-3009-A80C-C55C-9A31D89D8B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3886200"/>
            <a:ext cx="2971800" cy="2438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200" name="TextBox 7">
            <a:extLst>
              <a:ext uri="{FF2B5EF4-FFF2-40B4-BE49-F238E27FC236}">
                <a16:creationId xmlns:a16="http://schemas.microsoft.com/office/drawing/2014/main" id="{AD0B711E-5F3D-125F-57A9-CCED43FC9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762000"/>
            <a:ext cx="5638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POWER SURYA NAMASKAR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 descr="BYDK final template.jpg">
            <a:extLst>
              <a:ext uri="{FF2B5EF4-FFF2-40B4-BE49-F238E27FC236}">
                <a16:creationId xmlns:a16="http://schemas.microsoft.com/office/drawing/2014/main" id="{60F1238F-61A8-52B2-C684-47E105A6A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2">
            <a:extLst>
              <a:ext uri="{FF2B5EF4-FFF2-40B4-BE49-F238E27FC236}">
                <a16:creationId xmlns:a16="http://schemas.microsoft.com/office/drawing/2014/main" id="{B1BB4B34-B4E5-92C5-807F-6D38A83E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066800"/>
            <a:ext cx="42259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3">
            <a:extLst>
              <a:ext uri="{FF2B5EF4-FFF2-40B4-BE49-F238E27FC236}">
                <a16:creationId xmlns:a16="http://schemas.microsoft.com/office/drawing/2014/main" id="{1D44C4C0-2BE9-3E17-62E0-279094870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333750"/>
            <a:ext cx="3657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Music Meditation</a:t>
            </a:r>
          </a:p>
        </p:txBody>
      </p:sp>
      <p:sp>
        <p:nvSpPr>
          <p:cNvPr id="9221" name="TextBox 5">
            <a:extLst>
              <a:ext uri="{FF2B5EF4-FFF2-40B4-BE49-F238E27FC236}">
                <a16:creationId xmlns:a16="http://schemas.microsoft.com/office/drawing/2014/main" id="{ECA7E465-2A77-DD8A-AC40-019102EF5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705350"/>
            <a:ext cx="297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Stick &amp; Rope Exercise</a:t>
            </a:r>
          </a:p>
        </p:txBody>
      </p:sp>
      <p:pic>
        <p:nvPicPr>
          <p:cNvPr id="9222" name="Picture 5">
            <a:extLst>
              <a:ext uri="{FF2B5EF4-FFF2-40B4-BE49-F238E27FC236}">
                <a16:creationId xmlns:a16="http://schemas.microsoft.com/office/drawing/2014/main" id="{1264DBD0-78D8-9E69-4F7B-EDA3F3B03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86000"/>
            <a:ext cx="38576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12" descr="HAHQ4333.JPG">
            <a:extLst>
              <a:ext uri="{FF2B5EF4-FFF2-40B4-BE49-F238E27FC236}">
                <a16:creationId xmlns:a16="http://schemas.microsoft.com/office/drawing/2014/main" id="{91B3F074-71F0-1838-9E9B-B2B254493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86200"/>
            <a:ext cx="4191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TextBox 14">
            <a:extLst>
              <a:ext uri="{FF2B5EF4-FFF2-40B4-BE49-F238E27FC236}">
                <a16:creationId xmlns:a16="http://schemas.microsoft.com/office/drawing/2014/main" id="{BB4DB87D-F541-5739-212A-33F577949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172200"/>
            <a:ext cx="2133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Partner Exercise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 descr="BYDK final template.jpg">
            <a:extLst>
              <a:ext uri="{FF2B5EF4-FFF2-40B4-BE49-F238E27FC236}">
                <a16:creationId xmlns:a16="http://schemas.microsoft.com/office/drawing/2014/main" id="{DBB61F31-858A-C356-CBCA-F219465E3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AE772ED-9E6B-C221-A3AC-96BF54BC3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447800"/>
            <a:ext cx="2895600" cy="17648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FAF17AE2-CC54-B651-D2B1-5A1755853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986" y="1447800"/>
            <a:ext cx="3087414" cy="190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BA98783-8B57-07A9-E275-687835AC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4619016"/>
            <a:ext cx="3352800" cy="20687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A1664449-3CD7-2EE2-8F14-4A3FDB16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10048" y="4648200"/>
            <a:ext cx="3405352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1.jpg">
            <a:extLst>
              <a:ext uri="{FF2B5EF4-FFF2-40B4-BE49-F238E27FC236}">
                <a16:creationId xmlns:a16="http://schemas.microsoft.com/office/drawing/2014/main" id="{44E0DCCA-3EAD-578D-B23B-D5E5C5F46C4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76600" y="2057400"/>
            <a:ext cx="2776201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248" name="TextBox 10">
            <a:extLst>
              <a:ext uri="{FF2B5EF4-FFF2-40B4-BE49-F238E27FC236}">
                <a16:creationId xmlns:a16="http://schemas.microsoft.com/office/drawing/2014/main" id="{4D89E32D-F79F-F417-1916-F966E9115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685800"/>
            <a:ext cx="4038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VARIOUS EXERCISES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3210</TotalTime>
  <Words>1379</Words>
  <Application>Microsoft Office PowerPoint</Application>
  <PresentationFormat>On-screen Show (4:3)</PresentationFormat>
  <Paragraphs>229</Paragraphs>
  <Slides>31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Bharat S. Chaudhari</cp:lastModifiedBy>
  <cp:revision>165</cp:revision>
  <dcterms:created xsi:type="dcterms:W3CDTF">2019-09-13T14:25:31Z</dcterms:created>
  <dcterms:modified xsi:type="dcterms:W3CDTF">2024-10-06T18:21:30Z</dcterms:modified>
</cp:coreProperties>
</file>